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2">
  <p:sldMasterIdLst>
    <p:sldMasterId id="2147484073" r:id="rId1"/>
  </p:sldMasterIdLst>
  <p:notesMasterIdLst>
    <p:notesMasterId r:id="rId19"/>
  </p:notesMasterIdLst>
  <p:sldIdLst>
    <p:sldId id="274" r:id="rId2"/>
    <p:sldId id="256" r:id="rId3"/>
    <p:sldId id="257" r:id="rId4"/>
    <p:sldId id="259" r:id="rId5"/>
    <p:sldId id="260" r:id="rId6"/>
    <p:sldId id="261" r:id="rId7"/>
    <p:sldId id="264" r:id="rId8"/>
    <p:sldId id="258" r:id="rId9"/>
    <p:sldId id="265" r:id="rId10"/>
    <p:sldId id="266" r:id="rId11"/>
    <p:sldId id="268" r:id="rId12"/>
    <p:sldId id="273" r:id="rId13"/>
    <p:sldId id="267" r:id="rId14"/>
    <p:sldId id="271" r:id="rId15"/>
    <p:sldId id="272" r:id="rId16"/>
    <p:sldId id="270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CCCC"/>
    <a:srgbClr val="CCFFCC"/>
    <a:srgbClr val="FFCC99"/>
    <a:srgbClr val="99CCFF"/>
    <a:srgbClr val="FFFF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Google Shape;5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Google Shape;6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Google Shape;7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Google Shape;8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" name="Google Shape;10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Google Shape;11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" name="Google Shape;12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" name="Google Shape;1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" name="Google Shape;1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46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" name="Google Shape;15;n"/>
          <p:cNvSpPr>
            <a:spLocks noGrp="1" noRot="1" noChangeAspect="1"/>
          </p:cNvSpPr>
          <p:nvPr>
            <p:ph type="sldImg" idx="2"/>
          </p:nvPr>
        </p:nvSpPr>
        <p:spPr>
          <a:xfrm>
            <a:off x="0" y="-7094537"/>
            <a:ext cx="0" cy="155733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" name="Google Shape;1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62" cy="4108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2342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111104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3728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4731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48815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85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4598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80540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03526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246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950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5513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1132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10382250" y="-7094538"/>
            <a:ext cx="20764500" cy="155749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65700" cy="4108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1101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DD645-B9B4-46EE-B031-35C24A448A04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1256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52193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324652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4506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95788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53603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84249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248557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58049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4F47-3A99-4701-A7D9-FE6C4D9DA92E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22129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9137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5125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817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4998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0819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93753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5/20/2021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14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v.br/compras/pt-br/centrais-de-conteudo/manuais/manual-etp-digital" TargetMode="External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g.cefetmg.br/wp-content/uploads/sites/88/2017/09/Modelo-de-Planilha-de-apura%C3%A7%C3%A3o-de-pre%C3%A7os.xls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gov.br/agu/pt-br/composicao/consultoria-geral-da-uniao-1/modelos-de-convenios-licitacoes-e-contratos/modelos-de-licitacoes-e-contratos/compras-pregao-eletronico" TargetMode="External"/><Relationship Id="rId4" Type="http://schemas.openxmlformats.org/officeDocument/2006/relationships/image" Target="../media/image12.sv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br/compras/pt-br/assuntos/fornecedores/midia/sistema-de-registro-de-preos-srp.pdf" TargetMode="External"/><Relationship Id="rId3" Type="http://schemas.openxmlformats.org/officeDocument/2006/relationships/hyperlink" Target="http://www.slog.cefetmg.br/wp-content/uploads/sites/88/2021/04/Atestado-de-Conformidade-PREG%C3%83O.docx" TargetMode="External"/><Relationship Id="rId7" Type="http://schemas.openxmlformats.org/officeDocument/2006/relationships/hyperlink" Target="https://certidoes-apf.apps.tcu.gov.b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ervicos.receita.fazenda.gov.br/Servicos/certidao/CndConjuntaInter/InformaNICertidao.asp?Tipo=1&amp;ERR=parmacessoexpirado&amp;NI" TargetMode="External"/><Relationship Id="rId5" Type="http://schemas.openxmlformats.org/officeDocument/2006/relationships/hyperlink" Target="https://consulta-crf.caixa.gov.br/consultacrf/pages/consultaEmpregador.jsf" TargetMode="External"/><Relationship Id="rId4" Type="http://schemas.openxmlformats.org/officeDocument/2006/relationships/hyperlink" Target="https://www.tst.jus.br/certidao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736C23F-27F4-4AF5-817C-53A07ECA8DEC}"/>
              </a:ext>
            </a:extLst>
          </p:cNvPr>
          <p:cNvSpPr txBox="1"/>
          <p:nvPr/>
        </p:nvSpPr>
        <p:spPr>
          <a:xfrm>
            <a:off x="565068" y="457699"/>
            <a:ext cx="8013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CENTRO FEDERAL DE EDUCAÇÃO TECNOLÓGICA DE MINAS GERAIS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DIRETORIA DE PLANEJAMENTO E GESTÃO - DPG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6" name="Google Shape;34;p3">
            <a:extLst>
              <a:ext uri="{FF2B5EF4-FFF2-40B4-BE49-F238E27FC236}">
                <a16:creationId xmlns:a16="http://schemas.microsoft.com/office/drawing/2014/main" id="{0F2D0F76-E4C6-4E4B-A71F-836FC59262BA}"/>
              </a:ext>
            </a:extLst>
          </p:cNvPr>
          <p:cNvSpPr txBox="1"/>
          <p:nvPr/>
        </p:nvSpPr>
        <p:spPr>
          <a:xfrm>
            <a:off x="228600" y="1968931"/>
            <a:ext cx="8072400" cy="2187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TREINAMENTO EM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COMPRAS PÚBLICAS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PREGÃO ELETRÔNICO –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REGISTRO DE PREÇOS</a:t>
            </a:r>
            <a:endParaRPr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C9DCF1-668F-4D32-B999-C790E74781BA}"/>
              </a:ext>
            </a:extLst>
          </p:cNvPr>
          <p:cNvSpPr txBox="1"/>
          <p:nvPr/>
        </p:nvSpPr>
        <p:spPr>
          <a:xfrm>
            <a:off x="3630652" y="6314336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Maio/2021</a:t>
            </a:r>
          </a:p>
        </p:txBody>
      </p:sp>
      <p:pic>
        <p:nvPicPr>
          <p:cNvPr id="10" name="Gráfico 9" descr="Carrinho de compras">
            <a:extLst>
              <a:ext uri="{FF2B5EF4-FFF2-40B4-BE49-F238E27FC236}">
                <a16:creationId xmlns:a16="http://schemas.microsoft.com/office/drawing/2014/main" id="{F29BD0CD-DA95-468D-98AD-ABDF9B888F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350400" y="4778131"/>
            <a:ext cx="914400" cy="914400"/>
          </a:xfrm>
          <a:prstGeom prst="rect">
            <a:avLst/>
          </a:prstGeom>
        </p:spPr>
      </p:pic>
      <p:pic>
        <p:nvPicPr>
          <p:cNvPr id="12" name="Gráfico 11" descr="Cofrinho">
            <a:extLst>
              <a:ext uri="{FF2B5EF4-FFF2-40B4-BE49-F238E27FC236}">
                <a16:creationId xmlns:a16="http://schemas.microsoft.com/office/drawing/2014/main" id="{3D1CB750-3413-4226-906E-492E23822A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79563" y="4778131"/>
            <a:ext cx="914400" cy="914400"/>
          </a:xfrm>
          <a:prstGeom prst="rect">
            <a:avLst/>
          </a:prstGeom>
        </p:spPr>
      </p:pic>
      <p:pic>
        <p:nvPicPr>
          <p:cNvPr id="14" name="Gráfico 13" descr="Ferramentas">
            <a:extLst>
              <a:ext uri="{FF2B5EF4-FFF2-40B4-BE49-F238E27FC236}">
                <a16:creationId xmlns:a16="http://schemas.microsoft.com/office/drawing/2014/main" id="{3299A3E3-0315-4F9B-A3F0-2C20AE4201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21237" y="4778131"/>
            <a:ext cx="914400" cy="914400"/>
          </a:xfrm>
          <a:prstGeom prst="rect">
            <a:avLst/>
          </a:prstGeom>
        </p:spPr>
      </p:pic>
      <p:pic>
        <p:nvPicPr>
          <p:cNvPr id="16" name="Gráfico 15" descr="Gráfico de decisão">
            <a:extLst>
              <a:ext uri="{FF2B5EF4-FFF2-40B4-BE49-F238E27FC236}">
                <a16:creationId xmlns:a16="http://schemas.microsoft.com/office/drawing/2014/main" id="{2183C841-41A1-41C1-83B0-D81206DF70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492074" y="477813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663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42611" y="1164870"/>
            <a:ext cx="8072400" cy="1387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</a:rPr>
              <a:t>ESTUDOS TÉCNICOS PRELIMINARES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</a:rPr>
              <a:t>(ETP DIGITAL)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</a:rPr>
              <a:t>IN N° 40/2020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53328" y="343304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pic>
        <p:nvPicPr>
          <p:cNvPr id="5" name="Gráfico 4" descr="Seta com curva ligeira">
            <a:extLst>
              <a:ext uri="{FF2B5EF4-FFF2-40B4-BE49-F238E27FC236}">
                <a16:creationId xmlns:a16="http://schemas.microsoft.com/office/drawing/2014/main" id="{9C85E940-4631-4B4D-8BFD-BCA105424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2743357"/>
            <a:ext cx="591524" cy="591524"/>
          </a:xfrm>
          <a:prstGeom prst="rect">
            <a:avLst/>
          </a:prstGeom>
        </p:spPr>
      </p:pic>
      <p:pic>
        <p:nvPicPr>
          <p:cNvPr id="7" name="Gráfico 6" descr="Seta com curva ligeira">
            <a:extLst>
              <a:ext uri="{FF2B5EF4-FFF2-40B4-BE49-F238E27FC236}">
                <a16:creationId xmlns:a16="http://schemas.microsoft.com/office/drawing/2014/main" id="{3C695572-CB67-4489-8BD1-C421BC1CC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3394500"/>
            <a:ext cx="591524" cy="591524"/>
          </a:xfrm>
          <a:prstGeom prst="rect">
            <a:avLst/>
          </a:prstGeom>
        </p:spPr>
      </p:pic>
      <p:pic>
        <p:nvPicPr>
          <p:cNvPr id="8" name="Gráfico 7" descr="Seta com curva ligeira">
            <a:extLst>
              <a:ext uri="{FF2B5EF4-FFF2-40B4-BE49-F238E27FC236}">
                <a16:creationId xmlns:a16="http://schemas.microsoft.com/office/drawing/2014/main" id="{EEEED2A4-4039-4550-B5B7-9FA995927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4093896"/>
            <a:ext cx="591524" cy="591524"/>
          </a:xfrm>
          <a:prstGeom prst="rect">
            <a:avLst/>
          </a:prstGeom>
        </p:spPr>
      </p:pic>
      <p:pic>
        <p:nvPicPr>
          <p:cNvPr id="9" name="Gráfico 8" descr="Seta com curva ligeira">
            <a:extLst>
              <a:ext uri="{FF2B5EF4-FFF2-40B4-BE49-F238E27FC236}">
                <a16:creationId xmlns:a16="http://schemas.microsoft.com/office/drawing/2014/main" id="{762FC9D4-27CB-42EA-991A-BA3F4A02E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029" y="4793292"/>
            <a:ext cx="591524" cy="591524"/>
          </a:xfrm>
          <a:prstGeom prst="rect">
            <a:avLst/>
          </a:prstGeom>
        </p:spPr>
      </p:pic>
      <p:pic>
        <p:nvPicPr>
          <p:cNvPr id="10" name="Gráfico 9" descr="Seta com curva ligeira">
            <a:extLst>
              <a:ext uri="{FF2B5EF4-FFF2-40B4-BE49-F238E27FC236}">
                <a16:creationId xmlns:a16="http://schemas.microsoft.com/office/drawing/2014/main" id="{98AC240A-2602-4CB5-BE2F-36024AC67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5118" y="5492688"/>
            <a:ext cx="591524" cy="59152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C3A195F-1DDC-41F6-A816-10492F1BEAFA}"/>
              </a:ext>
            </a:extLst>
          </p:cNvPr>
          <p:cNvSpPr/>
          <p:nvPr/>
        </p:nvSpPr>
        <p:spPr>
          <a:xfrm>
            <a:off x="1420394" y="2763860"/>
            <a:ext cx="6316838" cy="45402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SER PRODUZIDO POR AGENTE CADASTRADO NO SISTEMA ETP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4C66C96-C685-4FCD-A427-0B647A468536}"/>
              </a:ext>
            </a:extLst>
          </p:cNvPr>
          <p:cNvSpPr/>
          <p:nvPr/>
        </p:nvSpPr>
        <p:spPr>
          <a:xfrm>
            <a:off x="1420393" y="3463254"/>
            <a:ext cx="6316839" cy="45402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DE RESPONSABILIDADE DO REQUISITANTE (ART. 6º)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9E225A7E-936B-4027-AB52-BF47F6A95E81}"/>
              </a:ext>
            </a:extLst>
          </p:cNvPr>
          <p:cNvSpPr/>
          <p:nvPr/>
        </p:nvSpPr>
        <p:spPr>
          <a:xfrm>
            <a:off x="1420393" y="4162648"/>
            <a:ext cx="6316839" cy="45402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DIRETRIZES DE CONTEÚDO OBRIGATÓRIO (ART. 7º, § 2º )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ABE0E8DC-86C6-4CA5-97B7-12E6EB21C7CE}"/>
              </a:ext>
            </a:extLst>
          </p:cNvPr>
          <p:cNvSpPr/>
          <p:nvPr/>
        </p:nvSpPr>
        <p:spPr>
          <a:xfrm>
            <a:off x="1420393" y="4862042"/>
            <a:ext cx="6316839" cy="45402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CONSTAR COMO DOCUMENTO EM SEPARADO EM TODOS OS PROCESSOS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7DF1064-4B09-4FD5-A3DB-5606AA82B607}"/>
              </a:ext>
            </a:extLst>
          </p:cNvPr>
          <p:cNvSpPr/>
          <p:nvPr/>
        </p:nvSpPr>
        <p:spPr>
          <a:xfrm>
            <a:off x="1413580" y="5561438"/>
            <a:ext cx="6316839" cy="454024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MANUAL DE ORIENTAÇÃO –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 AQUI</a:t>
            </a:r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97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1287499" y="1211918"/>
            <a:ext cx="6569000" cy="4865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DE APURAÇÃO DE PREÇO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Nº73/2020</a:t>
            </a:r>
          </a:p>
          <a:p>
            <a:pPr algn="ctr"/>
            <a:endParaRPr lang="pt-BR" sz="2800" b="0" i="1" dirty="0">
              <a:solidFill>
                <a:srgbClr val="162937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“A pesquisa de preços será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materializada em documento 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conterá,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mínimo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identificação do agente 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responsável pela cotação;</a:t>
            </a: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 - caracterização das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fontes consultadas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III - série de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preços coletados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 -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método matemático 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aplicado para a definição do valor estimado; e</a:t>
            </a:r>
          </a:p>
          <a:p>
            <a:pPr algn="just"/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 -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justificativas para a metodologia utilizada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em especial para a desconsideração de valores inexequíveis, inconsistentes e excessivamente elevados, se aplicável”. </a:t>
            </a:r>
            <a:r>
              <a:rPr lang="pt-BR" sz="1800" b="0" i="0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(art. 3º)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296862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3686146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799" y="1284489"/>
            <a:ext cx="8072400" cy="9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DE APURAÇÃO DE PREÇO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Nº73/2020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321108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C3A195F-1DDC-41F6-A816-10492F1BEAFA}"/>
              </a:ext>
            </a:extLst>
          </p:cNvPr>
          <p:cNvSpPr/>
          <p:nvPr/>
        </p:nvSpPr>
        <p:spPr>
          <a:xfrm>
            <a:off x="1420393" y="2637107"/>
            <a:ext cx="6330906" cy="4540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O DOCUMENTO QUE RESUME A PESQUISA DE PREÇOS 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4C66C96-C685-4FCD-A427-0B647A468536}"/>
              </a:ext>
            </a:extLst>
          </p:cNvPr>
          <p:cNvSpPr/>
          <p:nvPr/>
        </p:nvSpPr>
        <p:spPr>
          <a:xfrm>
            <a:off x="1420394" y="3277541"/>
            <a:ext cx="6330906" cy="4540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DE RESPONSABILIDADE DO REQUISITANTE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9E225A7E-936B-4027-AB52-BF47F6A95E81}"/>
              </a:ext>
            </a:extLst>
          </p:cNvPr>
          <p:cNvSpPr/>
          <p:nvPr/>
        </p:nvSpPr>
        <p:spPr>
          <a:xfrm>
            <a:off x="1420394" y="3917975"/>
            <a:ext cx="6330906" cy="4540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DIRETRIZES DE CONTEÚDO OBRIGATÓRIO (ARTS. 3º E 5º)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ABE0E8DC-86C6-4CA5-97B7-12E6EB21C7CE}"/>
              </a:ext>
            </a:extLst>
          </p:cNvPr>
          <p:cNvSpPr/>
          <p:nvPr/>
        </p:nvSpPr>
        <p:spPr>
          <a:xfrm>
            <a:off x="1420392" y="4558409"/>
            <a:ext cx="6330906" cy="4540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CONSTAR COMO DOCUMENTO EM SEPARADO EM TODOS OS PROCESSOS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7DF1064-4B09-4FD5-A3DB-5606AA82B607}"/>
              </a:ext>
            </a:extLst>
          </p:cNvPr>
          <p:cNvSpPr/>
          <p:nvPr/>
        </p:nvSpPr>
        <p:spPr>
          <a:xfrm>
            <a:off x="1420393" y="5198845"/>
            <a:ext cx="6330906" cy="4540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MODELO –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 AQUI</a:t>
            </a:r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áfico 10" descr="Dólar">
            <a:extLst>
              <a:ext uri="{FF2B5EF4-FFF2-40B4-BE49-F238E27FC236}">
                <a16:creationId xmlns:a16="http://schemas.microsoft.com/office/drawing/2014/main" id="{F87D44FB-7C5F-4253-B166-058D82B18F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7316" y="2608865"/>
            <a:ext cx="454024" cy="454024"/>
          </a:xfrm>
          <a:prstGeom prst="rect">
            <a:avLst/>
          </a:prstGeom>
        </p:spPr>
      </p:pic>
      <p:pic>
        <p:nvPicPr>
          <p:cNvPr id="17" name="Gráfico 16" descr="Dólar">
            <a:extLst>
              <a:ext uri="{FF2B5EF4-FFF2-40B4-BE49-F238E27FC236}">
                <a16:creationId xmlns:a16="http://schemas.microsoft.com/office/drawing/2014/main" id="{BBD75954-8774-474C-B2B9-53AC0BBF69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443" y="3256360"/>
            <a:ext cx="454024" cy="454024"/>
          </a:xfrm>
          <a:prstGeom prst="rect">
            <a:avLst/>
          </a:prstGeom>
        </p:spPr>
      </p:pic>
      <p:pic>
        <p:nvPicPr>
          <p:cNvPr id="18" name="Gráfico 17" descr="Dólar">
            <a:extLst>
              <a:ext uri="{FF2B5EF4-FFF2-40B4-BE49-F238E27FC236}">
                <a16:creationId xmlns:a16="http://schemas.microsoft.com/office/drawing/2014/main" id="{EE645129-3C82-457E-9A3E-7650DDB902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443" y="3903855"/>
            <a:ext cx="454024" cy="454024"/>
          </a:xfrm>
          <a:prstGeom prst="rect">
            <a:avLst/>
          </a:prstGeom>
        </p:spPr>
      </p:pic>
      <p:pic>
        <p:nvPicPr>
          <p:cNvPr id="19" name="Gráfico 18" descr="Dólar">
            <a:extLst>
              <a:ext uri="{FF2B5EF4-FFF2-40B4-BE49-F238E27FC236}">
                <a16:creationId xmlns:a16="http://schemas.microsoft.com/office/drawing/2014/main" id="{A602F405-394D-4827-8BEE-2B512BF1D5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443" y="4551350"/>
            <a:ext cx="454024" cy="454024"/>
          </a:xfrm>
          <a:prstGeom prst="rect">
            <a:avLst/>
          </a:prstGeom>
        </p:spPr>
      </p:pic>
      <p:pic>
        <p:nvPicPr>
          <p:cNvPr id="20" name="Gráfico 19" descr="Dólar">
            <a:extLst>
              <a:ext uri="{FF2B5EF4-FFF2-40B4-BE49-F238E27FC236}">
                <a16:creationId xmlns:a16="http://schemas.microsoft.com/office/drawing/2014/main" id="{F9B02371-AD40-4F07-9907-A075F830AE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7443" y="5198845"/>
            <a:ext cx="454024" cy="45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347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1304777" y="1185959"/>
            <a:ext cx="6534444" cy="47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DE REFERÊNCIA</a:t>
            </a:r>
          </a:p>
          <a:p>
            <a:pPr algn="ctr">
              <a:buClr>
                <a:srgbClr val="336699"/>
              </a:buClr>
              <a:buSzPts val="4000"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10.024/2019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en-US" sz="2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“[...] documento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elaborado com base nos estudos técnicos preliminares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que deverá conter:</a:t>
            </a:r>
            <a:endParaRPr lang="pt-BR" sz="3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 os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elementos que embasam a avaliação do custo 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pela administração pública, a partir dos padrões de desempenho e qualidade estabelecidos e das condições de entrega do objeto, com as seguintes informações:</a:t>
            </a:r>
            <a:endParaRPr lang="pt-BR" sz="3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a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definição do objeto contratual e dos métodos para a sua execução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vedadas especificações excessivas, irrelevantes ou desnecessárias, que limitem ou frustrem a competição ou a realização do certame;</a:t>
            </a:r>
            <a:endParaRPr lang="pt-BR" sz="3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just"/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o </a:t>
            </a:r>
            <a:r>
              <a:rPr lang="pt-BR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valor estimado do objeto da licitação </a:t>
            </a: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demonstrado em planilhas, de acordo com o preço de mercado; e</a:t>
            </a:r>
            <a:endParaRPr lang="pt-BR" sz="3600" b="0" i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301527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350979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1252541" y="1211918"/>
            <a:ext cx="6638916" cy="443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algn="ctr">
              <a:buClr>
                <a:srgbClr val="336699"/>
              </a:buClr>
              <a:buSzPts val="4000"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DE REFERÊNCIA</a:t>
            </a:r>
          </a:p>
          <a:p>
            <a:pPr algn="ctr">
              <a:buClr>
                <a:srgbClr val="336699"/>
              </a:buClr>
              <a:buSzPts val="4000"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10.024/2019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en-US" sz="2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[...] 3. o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cronograma físico-financeiro, se necessário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o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critério de aceitação 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objeto;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os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deveres do contratado e do contratante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d) a relação dos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documentos essenciais à verificação</a:t>
            </a:r>
          </a:p>
          <a:p>
            <a:pPr algn="just"/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 qualificação técnica 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 econômico-financeira, se necessária;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e) os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procedimentos de fiscalização e gerenciamento 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contrato ou da ata de registro de preços;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f) o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prazo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para execução do contrato; e</a:t>
            </a:r>
          </a:p>
          <a:p>
            <a:pPr algn="just"/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g) as </a:t>
            </a:r>
            <a:r>
              <a:rPr lang="pt-BR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sanções</a:t>
            </a:r>
            <a:r>
              <a:rPr lang="pt-BR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previstas de forma objetiva, suficiente e clara”.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(art. 3º, inciso XI, Decreto 10.024/2019)</a:t>
            </a:r>
            <a:endParaRPr lang="pt-BR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301527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328749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848190" y="1151438"/>
            <a:ext cx="7117026" cy="9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DE REFERÊNCIA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DECRETO 10.024/2019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314079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pic>
        <p:nvPicPr>
          <p:cNvPr id="5" name="Gráfico 4" descr="Seta com curva ligeira">
            <a:extLst>
              <a:ext uri="{FF2B5EF4-FFF2-40B4-BE49-F238E27FC236}">
                <a16:creationId xmlns:a16="http://schemas.microsoft.com/office/drawing/2014/main" id="{9C85E940-4631-4B4D-8BFD-BCA1054240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2029" y="2237199"/>
            <a:ext cx="591524" cy="591524"/>
          </a:xfrm>
          <a:prstGeom prst="rect">
            <a:avLst/>
          </a:prstGeom>
        </p:spPr>
      </p:pic>
      <p:pic>
        <p:nvPicPr>
          <p:cNvPr id="7" name="Gráfico 6" descr="Seta com curva ligeira">
            <a:extLst>
              <a:ext uri="{FF2B5EF4-FFF2-40B4-BE49-F238E27FC236}">
                <a16:creationId xmlns:a16="http://schemas.microsoft.com/office/drawing/2014/main" id="{3C695572-CB67-4489-8BD1-C421BC1CC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2868744"/>
            <a:ext cx="591524" cy="591524"/>
          </a:xfrm>
          <a:prstGeom prst="rect">
            <a:avLst/>
          </a:prstGeom>
        </p:spPr>
      </p:pic>
      <p:pic>
        <p:nvPicPr>
          <p:cNvPr id="8" name="Gráfico 7" descr="Seta com curva ligeira">
            <a:extLst>
              <a:ext uri="{FF2B5EF4-FFF2-40B4-BE49-F238E27FC236}">
                <a16:creationId xmlns:a16="http://schemas.microsoft.com/office/drawing/2014/main" id="{EEEED2A4-4039-4550-B5B7-9FA9959279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6916" y="3488973"/>
            <a:ext cx="591524" cy="591524"/>
          </a:xfrm>
          <a:prstGeom prst="rect">
            <a:avLst/>
          </a:prstGeom>
        </p:spPr>
      </p:pic>
      <p:pic>
        <p:nvPicPr>
          <p:cNvPr id="9" name="Gráfico 8" descr="Seta com curva ligeira">
            <a:extLst>
              <a:ext uri="{FF2B5EF4-FFF2-40B4-BE49-F238E27FC236}">
                <a16:creationId xmlns:a16="http://schemas.microsoft.com/office/drawing/2014/main" id="{762FC9D4-27CB-42EA-991A-BA3F4A02E0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4109202"/>
            <a:ext cx="591524" cy="591524"/>
          </a:xfrm>
          <a:prstGeom prst="rect">
            <a:avLst/>
          </a:prstGeom>
        </p:spPr>
      </p:pic>
      <p:pic>
        <p:nvPicPr>
          <p:cNvPr id="10" name="Gráfico 9" descr="Seta com curva ligeira">
            <a:extLst>
              <a:ext uri="{FF2B5EF4-FFF2-40B4-BE49-F238E27FC236}">
                <a16:creationId xmlns:a16="http://schemas.microsoft.com/office/drawing/2014/main" id="{98AC240A-2602-4CB5-BE2F-36024AC67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8404" y="4753294"/>
            <a:ext cx="591524" cy="591524"/>
          </a:xfrm>
          <a:prstGeom prst="rect">
            <a:avLst/>
          </a:prstGeom>
        </p:spPr>
      </p:pic>
      <p:sp>
        <p:nvSpPr>
          <p:cNvPr id="6" name="Retângulo: Cantos Arredondados 5">
            <a:extLst>
              <a:ext uri="{FF2B5EF4-FFF2-40B4-BE49-F238E27FC236}">
                <a16:creationId xmlns:a16="http://schemas.microsoft.com/office/drawing/2014/main" id="{1C3A195F-1DDC-41F6-A816-10492F1BEAFA}"/>
              </a:ext>
            </a:extLst>
          </p:cNvPr>
          <p:cNvSpPr/>
          <p:nvPr/>
        </p:nvSpPr>
        <p:spPr>
          <a:xfrm>
            <a:off x="1146515" y="2374699"/>
            <a:ext cx="6520377" cy="454024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ESSENCIAL O PREENCHIMENTO CORRETO E DETALHADO</a:t>
            </a: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E4C66C96-C685-4FCD-A427-0B647A468536}"/>
              </a:ext>
            </a:extLst>
          </p:cNvPr>
          <p:cNvSpPr/>
          <p:nvPr/>
        </p:nvSpPr>
        <p:spPr>
          <a:xfrm>
            <a:off x="1146515" y="3000586"/>
            <a:ext cx="6520377" cy="454024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 DE RESPONSABILIDADE DO REQUISITANTE*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9E225A7E-936B-4027-AB52-BF47F6A95E81}"/>
              </a:ext>
            </a:extLst>
          </p:cNvPr>
          <p:cNvSpPr/>
          <p:nvPr/>
        </p:nvSpPr>
        <p:spPr>
          <a:xfrm>
            <a:off x="1146515" y="3626473"/>
            <a:ext cx="6520377" cy="454024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DIRETRIZES DE CONTEÚDO OBRIGATÓRIO (ART. 3º, INCISO XI )</a:t>
            </a: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ABE0E8DC-86C6-4CA5-97B7-12E6EB21C7CE}"/>
              </a:ext>
            </a:extLst>
          </p:cNvPr>
          <p:cNvSpPr/>
          <p:nvPr/>
        </p:nvSpPr>
        <p:spPr>
          <a:xfrm>
            <a:off x="1146515" y="4252360"/>
            <a:ext cx="6520377" cy="454024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 CONSTAR COMO DOCUMENTO EM SEPARADO EM TODOS OS PROCESSOS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7DF1064-4B09-4FD5-A3DB-5606AA82B607}"/>
              </a:ext>
            </a:extLst>
          </p:cNvPr>
          <p:cNvSpPr/>
          <p:nvPr/>
        </p:nvSpPr>
        <p:spPr>
          <a:xfrm>
            <a:off x="1146515" y="4878249"/>
            <a:ext cx="6520377" cy="454024"/>
          </a:xfrm>
          <a:prstGeom prst="round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POSSUI MODELO AGU E É DE USO OBRIGATÓRIO – </a:t>
            </a:r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CLIQUE AQUI</a:t>
            </a:r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F2CE65D-5255-4B7F-A7B6-0488E788FA6B}"/>
              </a:ext>
            </a:extLst>
          </p:cNvPr>
          <p:cNvSpPr txBox="1"/>
          <p:nvPr/>
        </p:nvSpPr>
        <p:spPr>
          <a:xfrm>
            <a:off x="1484363" y="5475729"/>
            <a:ext cx="61752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*Decreto nº10.024/19 e Acórdãos TCU 2.829/2015, 3.381/2013,747/2013 e 2908/2016, do Plenário, e 5.840/2012, da 2ª Câmara.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1130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696964" y="1438951"/>
            <a:ext cx="7750072" cy="3726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OUTROS DOCUMENTOS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en-US" sz="2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Preenchimento do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Formulário de Solicitação de Compras e Serviço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Preenchimento do </a:t>
            </a: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Atestado de Conformidade</a:t>
            </a:r>
            <a:endParaRPr lang="pt-BR" sz="18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pt-B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Certidões negativas das empresas </a:t>
            </a: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CNDT</a:t>
            </a: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FGTS</a:t>
            </a: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RECEITA FEDERAL</a:t>
            </a:r>
            <a:r>
              <a:rPr lang="pt-BR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Ecofont_Spranq_eco_Sans"/>
              </a:rPr>
              <a:t>Certidão nada consta da </a:t>
            </a:r>
            <a:r>
              <a:rPr lang="pt-BR" sz="1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Ecofont_Spranq_eco_San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consulta consolidada de pessoa jurídica do TCU</a:t>
            </a:r>
            <a:endParaRPr lang="pt-BR" sz="1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en-US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b="1" i="0" u="none" strike="noStrike" baseline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Manual do SRP (Sebrae)</a:t>
            </a:r>
            <a:endParaRPr lang="pt-BR" sz="1800" b="1" i="0" u="none" strike="noStrike" baseline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499402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2100695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B736C23F-27F4-4AF5-817C-53A07ECA8DEC}"/>
              </a:ext>
            </a:extLst>
          </p:cNvPr>
          <p:cNvSpPr txBox="1"/>
          <p:nvPr/>
        </p:nvSpPr>
        <p:spPr>
          <a:xfrm>
            <a:off x="632398" y="451512"/>
            <a:ext cx="78792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CENTRO FEDERAL DE EDUCAÇÃO TECNOLÓGICA DE MINAS GERAIS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DIRETORIA DE PLANEJAMENTO E GESTÃO - DPG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6" name="Google Shape;34;p3">
            <a:extLst>
              <a:ext uri="{FF2B5EF4-FFF2-40B4-BE49-F238E27FC236}">
                <a16:creationId xmlns:a16="http://schemas.microsoft.com/office/drawing/2014/main" id="{0F2D0F76-E4C6-4E4B-A71F-836FC59262BA}"/>
              </a:ext>
            </a:extLst>
          </p:cNvPr>
          <p:cNvSpPr txBox="1"/>
          <p:nvPr/>
        </p:nvSpPr>
        <p:spPr>
          <a:xfrm>
            <a:off x="535800" y="2027526"/>
            <a:ext cx="8072400" cy="3480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algn="ctr">
              <a:buClr>
                <a:srgbClr val="336699"/>
              </a:buClr>
              <a:buSzPts val="4000"/>
            </a:pPr>
            <a:r>
              <a:rPr lang="pt-BR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OBRIGADO!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Contatos: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Fernada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Isoni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de Paiva – Coordenadora LOG</a:t>
            </a:r>
          </a:p>
          <a:p>
            <a:pPr>
              <a:buClr>
                <a:srgbClr val="336699"/>
              </a:buClr>
              <a:buSzPts val="4000"/>
            </a:pPr>
            <a:r>
              <a:rPr lang="pt-BR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fernandaisoni@cefetmg.br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Paulo Henrique Mauro dos Santos – Chefe de Divisão</a:t>
            </a:r>
          </a:p>
          <a:p>
            <a:pPr>
              <a:buClr>
                <a:srgbClr val="336699"/>
              </a:buClr>
              <a:buSzPts val="4000"/>
            </a:pPr>
            <a:r>
              <a:rPr lang="pt-BR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paulo.mauro@cefetmg.br</a:t>
            </a:r>
          </a:p>
          <a:p>
            <a:pPr>
              <a:buClr>
                <a:srgbClr val="336699"/>
              </a:buClr>
              <a:buSzPts val="4000"/>
            </a:pPr>
            <a:endParaRPr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AC9DCF1-668F-4D32-B999-C790E74781BA}"/>
              </a:ext>
            </a:extLst>
          </p:cNvPr>
          <p:cNvSpPr txBox="1"/>
          <p:nvPr/>
        </p:nvSpPr>
        <p:spPr>
          <a:xfrm>
            <a:off x="3937852" y="6221822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Maio/2021</a:t>
            </a:r>
          </a:p>
        </p:txBody>
      </p:sp>
    </p:spTree>
    <p:extLst>
      <p:ext uri="{BB962C8B-B14F-4D97-AF65-F5344CB8AC3E}">
        <p14:creationId xmlns:p14="http://schemas.microsoft.com/office/powerpoint/2010/main" val="2571195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800" y="2766190"/>
            <a:ext cx="8072400" cy="13256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336699"/>
                </a:solidFill>
              </a:rPr>
              <a:t>SISTEMA DE </a:t>
            </a: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</a:t>
            </a:r>
            <a:r>
              <a:rPr lang="en-US" sz="4000" b="1" dirty="0">
                <a:solidFill>
                  <a:srgbClr val="336699"/>
                </a:solidFill>
              </a:rPr>
              <a:t> DE </a:t>
            </a: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PREÇOS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7" y="288388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799" y="1280299"/>
            <a:ext cx="8072400" cy="1818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O SISTEMA DE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DE PREÇOS?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en-US" sz="2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ARCABOUÇO LEGAL</a:t>
            </a:r>
            <a:endParaRPr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5" y="241775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8BADD5C0-8A69-4A0C-9D06-A7FEC268DE71}"/>
              </a:ext>
            </a:extLst>
          </p:cNvPr>
          <p:cNvSpPr txBox="1"/>
          <p:nvPr/>
        </p:nvSpPr>
        <p:spPr>
          <a:xfrm>
            <a:off x="957217" y="3429000"/>
            <a:ext cx="7229565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LEI Nº 8.666, DE 21 DE JUNHO DE 1993 - art. 15.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DECRETO Nº 7.892, DE 23 DE JANEIRO DE 2013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Regulamenta o Sistema de Registro de Preços.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LEI Nº 10.520, DE 17 DE JULHO DE 2002 – art. 11.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DECRETO Nº 10.024, DE 20 DE SETEMBRO DE 2019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 – Regulamenta a licitação, na modalidade pregão, na forma eletrônica.</a:t>
            </a:r>
          </a:p>
        </p:txBody>
      </p:sp>
    </p:spTree>
    <p:extLst>
      <p:ext uri="{BB962C8B-B14F-4D97-AF65-F5344CB8AC3E}">
        <p14:creationId xmlns:p14="http://schemas.microsoft.com/office/powerpoint/2010/main" val="243970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800" y="1115270"/>
            <a:ext cx="8072400" cy="9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REGISTRO DE PREÇOS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CONCEITO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7" y="239776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98D5334-862B-4B0A-983F-0CF39CB0D13F}"/>
              </a:ext>
            </a:extLst>
          </p:cNvPr>
          <p:cNvSpPr txBox="1"/>
          <p:nvPr/>
        </p:nvSpPr>
        <p:spPr>
          <a:xfrm>
            <a:off x="964251" y="2239167"/>
            <a:ext cx="7215498" cy="4196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“[...] conjunto de procedimentos para registro formal de preços relativos à prestação de serviços e aquisição de bens, para contratações futuras”. 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(art. 2º, inciso I, Decreto 7.892/13).</a:t>
            </a:r>
          </a:p>
          <a:p>
            <a:pPr algn="just">
              <a:lnSpc>
                <a:spcPct val="150000"/>
              </a:lnSpc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Não se trata de modalidade, mas de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procedimento para compras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onde a administração pública estabelece uma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estimativa de consumo de bens e serviços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para o período de um ano. A partir desta estimativa,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o órgão seleciona fornecedores e “crava” um preço de aquisição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, que deverá ser mantido durante a vigência da Ata de Registro de Preços (ARP).</a:t>
            </a:r>
          </a:p>
        </p:txBody>
      </p:sp>
    </p:spTree>
    <p:extLst>
      <p:ext uri="{BB962C8B-B14F-4D97-AF65-F5344CB8AC3E}">
        <p14:creationId xmlns:p14="http://schemas.microsoft.com/office/powerpoint/2010/main" val="1387174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799" y="1128511"/>
            <a:ext cx="8072400" cy="9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REGISTRO DE PREÇOS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CRITÉRIOS DE ADOÇÃO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223207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07387D5-1BA0-4207-BA5E-A866F14071E1}"/>
              </a:ext>
            </a:extLst>
          </p:cNvPr>
          <p:cNvSpPr/>
          <p:nvPr/>
        </p:nvSpPr>
        <p:spPr>
          <a:xfrm>
            <a:off x="752621" y="2461846"/>
            <a:ext cx="1322363" cy="6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22AB38BA-799E-4658-B8F8-8846CDCF30A1}"/>
              </a:ext>
            </a:extLst>
          </p:cNvPr>
          <p:cNvSpPr/>
          <p:nvPr/>
        </p:nvSpPr>
        <p:spPr>
          <a:xfrm>
            <a:off x="752620" y="3280116"/>
            <a:ext cx="1322363" cy="6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F429E69-A13A-4D0B-B4E9-464F3CAA1658}"/>
              </a:ext>
            </a:extLst>
          </p:cNvPr>
          <p:cNvSpPr/>
          <p:nvPr/>
        </p:nvSpPr>
        <p:spPr>
          <a:xfrm>
            <a:off x="752619" y="4098386"/>
            <a:ext cx="1322363" cy="6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78111A5-F51C-431B-B532-180321D579FB}"/>
              </a:ext>
            </a:extLst>
          </p:cNvPr>
          <p:cNvSpPr/>
          <p:nvPr/>
        </p:nvSpPr>
        <p:spPr>
          <a:xfrm>
            <a:off x="752619" y="4916656"/>
            <a:ext cx="1322363" cy="647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46416A09-A906-4FBA-81B4-B886AA3B9573}"/>
              </a:ext>
            </a:extLst>
          </p:cNvPr>
          <p:cNvSpPr/>
          <p:nvPr/>
        </p:nvSpPr>
        <p:spPr>
          <a:xfrm>
            <a:off x="2134771" y="2461846"/>
            <a:ext cx="5662247" cy="647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houver necessidade de contratações frequentes.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802C0DA0-0CCB-45E1-9B90-958D04AA8B13}"/>
              </a:ext>
            </a:extLst>
          </p:cNvPr>
          <p:cNvSpPr/>
          <p:nvPr/>
        </p:nvSpPr>
        <p:spPr>
          <a:xfrm>
            <a:off x="2134771" y="3280116"/>
            <a:ext cx="5662247" cy="647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o quantitativo não puder ser estimado com precisão.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9EF03A5-79D4-4B33-BCC6-EA8805C7FAD8}"/>
              </a:ext>
            </a:extLst>
          </p:cNvPr>
          <p:cNvSpPr/>
          <p:nvPr/>
        </p:nvSpPr>
        <p:spPr>
          <a:xfrm>
            <a:off x="2148836" y="4098386"/>
            <a:ext cx="5662247" cy="647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a entrega for parcelada (bens) ou a contratação for remunerada por unidade/tarefa (serviços).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F94D91A6-9CEC-4A95-9EDC-CEEFD642965D}"/>
              </a:ext>
            </a:extLst>
          </p:cNvPr>
          <p:cNvSpPr/>
          <p:nvPr/>
        </p:nvSpPr>
        <p:spPr>
          <a:xfrm>
            <a:off x="2148835" y="4916656"/>
            <a:ext cx="5662247" cy="647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a aquisição compreender as demandas de mais de um órgão.</a:t>
            </a:r>
          </a:p>
        </p:txBody>
      </p:sp>
    </p:spTree>
    <p:extLst>
      <p:ext uri="{BB962C8B-B14F-4D97-AF65-F5344CB8AC3E}">
        <p14:creationId xmlns:p14="http://schemas.microsoft.com/office/powerpoint/2010/main" val="4116521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535799" y="1125769"/>
            <a:ext cx="8072400" cy="956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REGISTRO DE PREÇOS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VANTAGENS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286345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pic>
        <p:nvPicPr>
          <p:cNvPr id="8" name="Gráfico 7" descr="Sinal de polegar para cima">
            <a:extLst>
              <a:ext uri="{FF2B5EF4-FFF2-40B4-BE49-F238E27FC236}">
                <a16:creationId xmlns:a16="http://schemas.microsoft.com/office/drawing/2014/main" id="{C84ABFF6-7E3D-421E-8255-657A758645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842" y="2826310"/>
            <a:ext cx="617751" cy="617751"/>
          </a:xfrm>
          <a:prstGeom prst="rect">
            <a:avLst/>
          </a:prstGeom>
        </p:spPr>
      </p:pic>
      <p:pic>
        <p:nvPicPr>
          <p:cNvPr id="10" name="Gráfico 9" descr="Sinal de polegar para cima">
            <a:extLst>
              <a:ext uri="{FF2B5EF4-FFF2-40B4-BE49-F238E27FC236}">
                <a16:creationId xmlns:a16="http://schemas.microsoft.com/office/drawing/2014/main" id="{7FFF3272-E453-4223-8038-F413359DD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7999" y="2082057"/>
            <a:ext cx="617751" cy="617751"/>
          </a:xfrm>
          <a:prstGeom prst="rect">
            <a:avLst/>
          </a:prstGeom>
        </p:spPr>
      </p:pic>
      <p:pic>
        <p:nvPicPr>
          <p:cNvPr id="11" name="Gráfico 10" descr="Sinal de polegar para cima">
            <a:extLst>
              <a:ext uri="{FF2B5EF4-FFF2-40B4-BE49-F238E27FC236}">
                <a16:creationId xmlns:a16="http://schemas.microsoft.com/office/drawing/2014/main" id="{FE6FA483-AD34-4612-9EB2-38817D60AC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000" y="3593451"/>
            <a:ext cx="617751" cy="617751"/>
          </a:xfrm>
          <a:prstGeom prst="rect">
            <a:avLst/>
          </a:prstGeom>
        </p:spPr>
      </p:pic>
      <p:pic>
        <p:nvPicPr>
          <p:cNvPr id="13" name="Gráfico 12" descr="Sinal de polegar para cima">
            <a:extLst>
              <a:ext uri="{FF2B5EF4-FFF2-40B4-BE49-F238E27FC236}">
                <a16:creationId xmlns:a16="http://schemas.microsoft.com/office/drawing/2014/main" id="{832F900B-F45B-4600-9185-B0B102AF9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8001" y="4360592"/>
            <a:ext cx="617751" cy="617751"/>
          </a:xfrm>
          <a:prstGeom prst="rect">
            <a:avLst/>
          </a:prstGeom>
        </p:spPr>
      </p:pic>
      <p:pic>
        <p:nvPicPr>
          <p:cNvPr id="14" name="Gráfico 13" descr="Sinal de polegar para cima">
            <a:extLst>
              <a:ext uri="{FF2B5EF4-FFF2-40B4-BE49-F238E27FC236}">
                <a16:creationId xmlns:a16="http://schemas.microsoft.com/office/drawing/2014/main" id="{DCD7A408-AB26-44D1-87ED-D28258F73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842" y="4978343"/>
            <a:ext cx="617751" cy="617751"/>
          </a:xfrm>
          <a:prstGeom prst="rect">
            <a:avLst/>
          </a:prstGeom>
        </p:spPr>
      </p:pic>
      <p:pic>
        <p:nvPicPr>
          <p:cNvPr id="15" name="Gráfico 14" descr="Sinal de polegar para cima">
            <a:extLst>
              <a:ext uri="{FF2B5EF4-FFF2-40B4-BE49-F238E27FC236}">
                <a16:creationId xmlns:a16="http://schemas.microsoft.com/office/drawing/2014/main" id="{77C4061B-611A-432B-93D6-F4440ED478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0842" y="5610812"/>
            <a:ext cx="617751" cy="617751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3EC51543-DB71-4A3F-AE86-C8EF6AEEC1AC}"/>
              </a:ext>
            </a:extLst>
          </p:cNvPr>
          <p:cNvSpPr txBox="1"/>
          <p:nvPr/>
        </p:nvSpPr>
        <p:spPr>
          <a:xfrm>
            <a:off x="1255541" y="2900587"/>
            <a:ext cx="6242539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DIMINUI A QUANTIDADE E EVITA A SOBREPOSIÇÃO DE COMPRAS.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07D0DFCF-059D-4A8B-9835-F485A138990E}"/>
              </a:ext>
            </a:extLst>
          </p:cNvPr>
          <p:cNvSpPr txBox="1"/>
          <p:nvPr/>
        </p:nvSpPr>
        <p:spPr>
          <a:xfrm>
            <a:off x="1255541" y="3647943"/>
            <a:ext cx="6242539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PERMITE A AQUISIÇÃO DE ACORDO COM AS NECESSIDADES.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72F3CD61-5CD2-4757-A700-671240C319F3}"/>
              </a:ext>
            </a:extLst>
          </p:cNvPr>
          <p:cNvSpPr txBox="1"/>
          <p:nvPr/>
        </p:nvSpPr>
        <p:spPr>
          <a:xfrm>
            <a:off x="1255541" y="4395299"/>
            <a:ext cx="6242539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NÃO COMPROMETE RECURSOS FINANCEIROS PREVIAMENTE.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CBBC9E3-59A9-41CF-9A69-058FA4F3CFD3}"/>
              </a:ext>
            </a:extLst>
          </p:cNvPr>
          <p:cNvSpPr txBox="1"/>
          <p:nvPr/>
        </p:nvSpPr>
        <p:spPr>
          <a:xfrm>
            <a:off x="1255541" y="5142655"/>
            <a:ext cx="6242539" cy="33855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NÃO COMPROMETE A INFRAESTRUTURA DE ESTOQUE.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CD4DF315-D039-41B0-A5BF-9B0D63A45EFB}"/>
              </a:ext>
            </a:extLst>
          </p:cNvPr>
          <p:cNvSpPr txBox="1"/>
          <p:nvPr/>
        </p:nvSpPr>
        <p:spPr>
          <a:xfrm>
            <a:off x="1255541" y="5643788"/>
            <a:ext cx="6242539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POSSIBILITA O ATENDIMENTO DE DEMANDAS IMPREVISÍVEIS.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A545045-09A4-4B1D-99B3-8D94200C8A8E}"/>
              </a:ext>
            </a:extLst>
          </p:cNvPr>
          <p:cNvSpPr txBox="1"/>
          <p:nvPr/>
        </p:nvSpPr>
        <p:spPr>
          <a:xfrm>
            <a:off x="1255541" y="2153231"/>
            <a:ext cx="6242539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SIMPLIFICA, OTIMIZA E TORNA O PLANEJAMENTO MAIS EFICIENTE.</a:t>
            </a:r>
          </a:p>
        </p:txBody>
      </p:sp>
    </p:spTree>
    <p:extLst>
      <p:ext uri="{BB962C8B-B14F-4D97-AF65-F5344CB8AC3E}">
        <p14:creationId xmlns:p14="http://schemas.microsoft.com/office/powerpoint/2010/main" val="3980639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661181" y="2458414"/>
            <a:ext cx="7947017" cy="1941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ELABORAÇÃO DE DOCUMENTOS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INSTRUÇÃO PROCESSUAL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358725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46708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286137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5261D4F-6384-4A1E-A047-DCBAA2001FC8}"/>
              </a:ext>
            </a:extLst>
          </p:cNvPr>
          <p:cNvSpPr txBox="1"/>
          <p:nvPr/>
        </p:nvSpPr>
        <p:spPr>
          <a:xfrm>
            <a:off x="888943" y="1144287"/>
            <a:ext cx="7366113" cy="5073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TÓPICOS QUE SERÃO ABORDADOS</a:t>
            </a:r>
          </a:p>
          <a:p>
            <a:pPr algn="ctr">
              <a:lnSpc>
                <a:spcPct val="150000"/>
              </a:lnSpc>
            </a:pPr>
            <a:r>
              <a:rPr lang="en-US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NESTE TREINAMENTO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 - O que são e como produzir os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Estudos Técnicos Preliminares – ETP digital (IN n° 40/2020)?</a:t>
            </a:r>
          </a:p>
          <a:p>
            <a:pPr>
              <a:lnSpc>
                <a:spcPct val="150000"/>
              </a:lnSpc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II –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elaborar uma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Planilha de Apuração de Preço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partir de pesquisa de preço (IN n° 73/2020)?</a:t>
            </a: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 – 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O que é e como produzir um </a:t>
            </a:r>
            <a:r>
              <a:rPr 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Termo de Referência (modelo AGU)</a:t>
            </a: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– Preenchimento do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Formulário de Solicitação de Compras e Serviço,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Atestado de Conformidade e certidões negativas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fornecedores (CNDT, FGTS e Receita Federal).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62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"/>
          <p:cNvSpPr txBox="1"/>
          <p:nvPr/>
        </p:nvSpPr>
        <p:spPr>
          <a:xfrm>
            <a:off x="1034588" y="1550472"/>
            <a:ext cx="7074822" cy="3757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ESTUDOS TÉCNICOS PRELIMINARES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(ETP DIGITAL)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2800" b="1" dirty="0"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N° 40/2020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endParaRPr lang="pt-BR" sz="2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6699"/>
              </a:buClr>
              <a:buSzPts val="4000"/>
              <a:buFont typeface="Arial"/>
              <a:buNone/>
            </a:pP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“[...] é o documento constitutivo da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primeira etapa do planejamento 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uma contratação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 caracteriza determinada necessidade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descreve as análises realizadas em termos de requisitos, alternativas, escolhas, resultados pretendidos e demais características, </a:t>
            </a:r>
            <a:r>
              <a:rPr lang="pt-BR" sz="1800" b="1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dando base ao anteprojeto, ao termo de referência</a:t>
            </a:r>
            <a:r>
              <a:rPr lang="pt-BR" sz="1800" b="0" i="1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ou ao projeto básico, caso se conclua pela viabilidade da contratação” </a:t>
            </a:r>
            <a:r>
              <a:rPr lang="pt-BR" sz="1800" b="0" i="0" dirty="0">
                <a:solidFill>
                  <a:srgbClr val="16293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(art. 1º, parágrafo único).</a:t>
            </a:r>
            <a:endParaRPr lang="en-US" sz="1800" b="1" dirty="0">
              <a:solidFill>
                <a:srgbClr val="3366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C4E3456-7C47-4BC3-8DE0-BBA11545B784}"/>
              </a:ext>
            </a:extLst>
          </p:cNvPr>
          <p:cNvSpPr txBox="1"/>
          <p:nvPr/>
        </p:nvSpPr>
        <p:spPr>
          <a:xfrm>
            <a:off x="1146516" y="456640"/>
            <a:ext cx="6850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COORDENAÇÃO DE LOGÍSTICA – LOG</a:t>
            </a:r>
          </a:p>
          <a:p>
            <a:pPr algn="ctr"/>
            <a:r>
              <a:rPr lang="pt-BR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DIVISÃO DE AQUISIÇÃO DE BENS E SERVIÇOS - DIAQ</a:t>
            </a:r>
          </a:p>
        </p:txBody>
      </p:sp>
    </p:spTree>
    <p:extLst>
      <p:ext uri="{BB962C8B-B14F-4D97-AF65-F5344CB8AC3E}">
        <p14:creationId xmlns:p14="http://schemas.microsoft.com/office/powerpoint/2010/main" val="11135574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2323</TotalTime>
  <Words>1340</Words>
  <Application>Microsoft Office PowerPoint</Application>
  <PresentationFormat>Apresentação na tela (4:3)</PresentationFormat>
  <Paragraphs>162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Mauro</dc:creator>
  <cp:lastModifiedBy>Paulo Mauro</cp:lastModifiedBy>
  <cp:revision>55</cp:revision>
  <dcterms:modified xsi:type="dcterms:W3CDTF">2021-05-20T13:08:09Z</dcterms:modified>
</cp:coreProperties>
</file>